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60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302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04" r:id="rId41"/>
    <p:sldId id="290" r:id="rId42"/>
    <p:sldId id="303" r:id="rId43"/>
    <p:sldId id="29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D7653-8721-4E6A-B545-19098693DB9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AB035-503F-456A-AFE2-3A13E298A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77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4BF9D-020F-4E7A-B410-07FD4999A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DFC61-4CD6-4A34-897B-14E1EE8C9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09A5A-1126-44CB-8DEA-8EDE275C1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A160-C149-458C-AECE-F6A32EF7B6F2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5EA22-45CD-42A3-AE25-BBA0AF5E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33967-B85D-47BD-9B56-83720832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62C47-7EA3-4194-96B5-8C907A8A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107AC-8C8A-42CD-91AC-7B5B32CE3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AE7E1-0010-47AA-9C0B-FF85FEFD7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608D-8E00-4778-808C-12B338E3A3E0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3B4BF-EA8C-4FFC-B8B3-9C212E577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1B9C1-78A3-4A1A-8129-1866C4A3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2284BD-327D-4F69-BF63-431EA0C31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F091C-86C1-4A21-845D-D688BDF51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A25ED-54F1-4CC3-AA36-9C99A4FB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ACD-76EE-43FF-930D-559FB2F1D94E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5C1B6-08A8-492F-A5CB-B24C0703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4CEA4-183D-41E1-902A-AEA4B507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2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FDF52-53ED-4A1B-8B91-374A085AA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5BE16-2B72-4222-9CCF-E214CF0F1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DF499-05AA-40CB-BB0A-8B6976DD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CCA0-324C-4479-9041-FA37CF9A393B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97409-255A-476D-9762-D1C4F283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9C03A-AA67-436A-8910-9D7B4651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9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81E2-4A47-413B-B5D8-F22E0A2A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FA437-DA6F-46C6-89E5-22547C1C2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1E3F5-3C73-469C-8FCF-6FAA23128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8D7E-3BD2-4FE4-9C8F-3868AB1DCBA7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9245E-A5F5-48B3-A35B-09FFCD76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FD737-3EDE-4DD4-A745-6A017196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3CBC-73D4-4DE6-BD9D-6EC78205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93292-6AD0-4C51-ACFA-F17571445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DA7C9-69D1-424A-97B7-E0043BA33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67517-8DDD-4748-8DE7-7C01D421E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0189-50DB-4F76-A29F-779061070B6A}" type="datetime1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39C7E-628D-4B89-81D1-7326F7DE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6C30D-D177-4B2A-99E7-AC1396E47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9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9276-D38F-4659-8770-905B70CCF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552DC-123B-4578-981A-03E875522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90714-94D1-4C0A-9547-20687EC46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D3F1B-5AFB-4FDE-8319-C64232DC1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A4080B-DFB0-4961-B7C0-B2723553FC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8337A3-8BA5-48C1-B787-B86FD831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5ABD-6B7A-41EB-BE44-51D8E82C0DEE}" type="datetime1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746C1B-AF3A-4E6D-B217-BE72CCB3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7E8B5B-17D6-4C88-A6DB-A4071800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4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93D94-63C4-4EE6-974F-A76DE67C4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FD4846-0758-4F59-B272-9FBDEAAF9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682F-5B9A-4BCA-A7DB-EFD1C5511C3A}" type="datetime1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F50CF-F8B9-4E4B-A0E0-92A90396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23AAE-36FC-4B79-922F-74D7C8A70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F704A1-82A8-4D2E-ABE6-FA3C7EE1D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96DC-09A3-4488-BEB3-9477092CD047}" type="datetime1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A9637-0E2B-4FE9-BC45-F2507AB9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F1D95-EC55-431D-9CD4-21B12F25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9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C95AA-457F-4E26-A329-F3319955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D6159-B825-4764-AF01-91B4DEBAF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950A0-608C-4DE8-B510-AFC274092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2DE21-202C-4BAA-AD02-3AB284330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3E02-99AF-420C-867E-47AB1CE40B03}" type="datetime1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1A688-51ED-4C52-882A-E0FE20AD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A403F-5435-41C9-B4D3-039E7F1F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2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85F99-AF67-4D4E-9D9E-1C00404D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778001-99F2-4BA2-9B34-DFC7A39A3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F2643-3F13-4888-8876-47B6D1DE9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202B2-640F-495C-8499-CBE5F27F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1310-8FB3-4589-BAE1-0C35F7A12871}" type="datetime1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DC852-2DBC-4AB1-935E-F6D37200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05BD4-DD78-46F8-82A1-847ACCE2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7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03F164-5F64-4D3B-8D72-415A4BFF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6F816-26C0-45B3-AC72-792CFC3CB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37107-94F9-4944-A78F-47022669A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D6ED8-2B07-489C-8BF8-9D477F30FAA6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F9930-6357-4C16-B51D-63CCFED60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3334F-37D1-43D9-904F-CED940EDC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9B0A7-4FFA-4AFA-9EDE-DCB5F051E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8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CDC305E-B645-4EBE-8CAD-0464D3B32EE9}"/>
              </a:ext>
            </a:extLst>
          </p:cNvPr>
          <p:cNvSpPr txBox="1"/>
          <p:nvPr/>
        </p:nvSpPr>
        <p:spPr>
          <a:xfrm>
            <a:off x="1979802" y="561906"/>
            <a:ext cx="9110443" cy="5497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4000" b="0" i="0" u="none" strike="noStrike" dirty="0">
                <a:solidFill>
                  <a:srgbClr val="010100"/>
                </a:solidFill>
                <a:effectLst/>
                <a:latin typeface="Arial" panose="020B0604020202020204" pitchFamily="34" charset="0"/>
              </a:rPr>
              <a:t>International Scout Volunteer Group</a:t>
            </a:r>
            <a:endParaRPr lang="en-US" sz="40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600" b="0" i="0" u="none" strike="noStrike" dirty="0">
                <a:solidFill>
                  <a:srgbClr val="3D3D00"/>
                </a:solidFill>
                <a:effectLst/>
                <a:latin typeface="Arial" panose="020B0604020202020204" pitchFamily="34" charset="0"/>
              </a:rPr>
              <a:t>(ISVG) </a:t>
            </a:r>
          </a:p>
          <a:p>
            <a:pPr algn="ctr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800" b="0" i="0" u="none" strike="noStrike" dirty="0">
                <a:solidFill>
                  <a:srgbClr val="3D3D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Online course</a:t>
            </a:r>
            <a:endParaRPr lang="en-US" sz="3200" b="0" dirty="0"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3600" b="0" i="0" u="none" strike="noStrike" dirty="0">
                <a:solidFill>
                  <a:srgbClr val="010100"/>
                </a:solidFill>
                <a:effectLst/>
                <a:latin typeface="Arial" panose="020B0604020202020204" pitchFamily="34" charset="0"/>
              </a:rPr>
              <a:t>Covid 19 Pandemic and</a:t>
            </a:r>
            <a:endParaRPr lang="en-US" sz="36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600" b="0" i="0" u="none" strike="noStrike" dirty="0">
                <a:solidFill>
                  <a:srgbClr val="010100"/>
                </a:solidFill>
                <a:effectLst/>
                <a:latin typeface="Arial" panose="020B0604020202020204" pitchFamily="34" charset="0"/>
              </a:rPr>
              <a:t>Stress Management</a:t>
            </a:r>
            <a:endParaRPr lang="en-US" sz="3600" b="0" dirty="0">
              <a:effectLst/>
            </a:endParaRPr>
          </a:p>
          <a:p>
            <a:pPr algn="ctr">
              <a:lnSpc>
                <a:spcPct val="150000"/>
              </a:lnSpc>
            </a:pPr>
            <a:br>
              <a:rPr lang="en-US" sz="3600" dirty="0"/>
            </a:b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5E44A3-8CA3-48AB-84AB-3F5F142DB8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 t="71433" r="76628" b="2752"/>
          <a:stretch/>
        </p:blipFill>
        <p:spPr>
          <a:xfrm>
            <a:off x="926984" y="4066806"/>
            <a:ext cx="2383210" cy="23131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183D7B-3024-4A7D-A962-73CD0D3DAAC1}"/>
              </a:ext>
            </a:extLst>
          </p:cNvPr>
          <p:cNvSpPr txBox="1"/>
          <p:nvPr/>
        </p:nvSpPr>
        <p:spPr>
          <a:xfrm>
            <a:off x="3816991" y="5463792"/>
            <a:ext cx="8086987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1800" b="0" i="0" u="none" strike="noStrike" dirty="0">
                <a:solidFill>
                  <a:srgbClr val="020200"/>
                </a:solidFill>
                <a:effectLst/>
                <a:latin typeface="Arial" panose="020B0604020202020204" pitchFamily="34" charset="0"/>
              </a:rPr>
              <a:t>Dr. </a:t>
            </a:r>
            <a:r>
              <a:rPr lang="en-US" sz="1800" b="0" i="0" u="none" strike="noStrike" dirty="0" err="1">
                <a:solidFill>
                  <a:srgbClr val="020200"/>
                </a:solidFill>
                <a:effectLst/>
                <a:latin typeface="Arial" panose="020B0604020202020204" pitchFamily="34" charset="0"/>
              </a:rPr>
              <a:t>Dikpal</a:t>
            </a:r>
            <a:r>
              <a:rPr lang="en-US" sz="1800" b="0" i="0" u="none" strike="noStrike" dirty="0">
                <a:solidFill>
                  <a:srgbClr val="0202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20200"/>
                </a:solidFill>
                <a:effectLst/>
                <a:latin typeface="Arial" panose="020B0604020202020204" pitchFamily="34" charset="0"/>
              </a:rPr>
              <a:t>Keshari</a:t>
            </a:r>
            <a:r>
              <a:rPr lang="en-US" sz="1800" b="0" i="0" u="none" strike="noStrike" dirty="0">
                <a:solidFill>
                  <a:srgbClr val="020200"/>
                </a:solidFill>
                <a:effectLst/>
                <a:latin typeface="Arial" panose="020B0604020202020204" pitchFamily="34" charset="0"/>
              </a:rPr>
              <a:t> Baidya, D.Sc. (Japan), R.S.W. (Canada)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1800" b="0" i="0" u="none" strike="noStrike" dirty="0">
                <a:solidFill>
                  <a:srgbClr val="0E0E00"/>
                </a:solidFill>
                <a:effectLst/>
                <a:latin typeface="Arial" panose="020B0604020202020204" pitchFamily="34" charset="0"/>
              </a:rPr>
              <a:t>Toronto, Canada 11</a:t>
            </a:r>
            <a:endParaRPr lang="en-US" b="0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8B82C0-B786-468F-AA78-2ADFDEFA3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21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C1B3C3-5661-472F-B42F-703290F80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64" y="0"/>
            <a:ext cx="7813272" cy="6858000"/>
          </a:xfrm>
          <a:prstGeom prst="foldedCorner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55FE52-2F35-457A-97DB-258C6862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6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B6B5E5-9644-42B9-9F61-19DBF33D0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0"/>
            <a:ext cx="7715250" cy="6858000"/>
          </a:xfrm>
          <a:prstGeom prst="foldedCorner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CBF707-60EA-4AE1-8EA0-CC9891DF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2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79293B-6555-4BD6-9E83-AA72C4C24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41E8E9-4FBB-4401-BB02-817BEEBC7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0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4A01FA-0BB5-44F5-87A2-766B62078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foldedCorner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52E44F-2F5A-48EA-B637-EBD86E2E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50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17A751-D600-4781-99C1-324979A24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47" y="0"/>
            <a:ext cx="7581305" cy="6858000"/>
          </a:xfrm>
          <a:prstGeom prst="foldedCorner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EFA82E-5DAB-43EF-98CF-5AAA3B4C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12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121249B-D29F-419B-B2CC-5558EFFD2D56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Stress: Definition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F404D0-85BE-48EA-A4C3-5A7F187F0BDB}"/>
              </a:ext>
            </a:extLst>
          </p:cNvPr>
          <p:cNvSpPr txBox="1"/>
          <p:nvPr/>
        </p:nvSpPr>
        <p:spPr>
          <a:xfrm>
            <a:off x="1062605" y="1685862"/>
            <a:ext cx="10066789" cy="4719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en-US" sz="3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Stress is a significant problem of our times and affects both physical as well as the mental health of the people.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0">
              <a:spcBef>
                <a:spcPts val="0"/>
              </a:spcBef>
              <a:spcAft>
                <a:spcPts val="500"/>
              </a:spcAft>
            </a:pPr>
            <a:r>
              <a:rPr lang="en-US" sz="2000" b="1" i="0" u="none" strike="noStrik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 World Health Organization (WHO)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thaiDist" rtl="0">
              <a:spcBef>
                <a:spcPts val="0"/>
              </a:spcBef>
              <a:spcAft>
                <a:spcPts val="500"/>
              </a:spcAft>
            </a:pPr>
            <a:endParaRPr lang="th-TH" sz="3200" b="1" i="0" u="none" strike="noStrik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en-US" sz="32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Stress is a situation where the organism perceives a situation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as threatening.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thaiDist"/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953C8E-8948-4C37-8C39-BA56E1F6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0235B4-81E5-45B0-8DC2-99AADEF4CBAC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Good Stress vs Bad Stress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4A6167-4606-42F3-A0AD-56969DDDCBA3}"/>
              </a:ext>
            </a:extLst>
          </p:cNvPr>
          <p:cNvSpPr txBox="1"/>
          <p:nvPr/>
        </p:nvSpPr>
        <p:spPr>
          <a:xfrm>
            <a:off x="1744910" y="1527959"/>
            <a:ext cx="9102055" cy="4547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Stress is a part of our life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Need to understand good stress and bad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stress. It is important to understand the difference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between good &amp; bad stress that is manageable. Good stress lead to bad stress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0" u="none" strike="noStrike" dirty="0">
                <a:solidFill>
                  <a:srgbClr val="020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when someone can not control </a:t>
            </a:r>
            <a:r>
              <a:rPr lang="en-US" sz="2800" b="1" i="0" u="none" strike="noStrike" dirty="0" err="1">
                <a:solidFill>
                  <a:srgbClr val="020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eg.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Sleeplessness, cardiac arrest, brain hemorrhage, diabetes, depression, anxiety,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0" u="none" strike="noStrike" dirty="0">
                <a:solidFill>
                  <a:srgbClr val="020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 on.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699A8F-0EA2-4BB7-A627-E38B3FE6F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77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B94DB1-8A39-4415-A26E-0F8056D38B17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Types of Stress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487F97-239A-49F7-A83B-9AA67D0DB066}"/>
              </a:ext>
            </a:extLst>
          </p:cNvPr>
          <p:cNvSpPr txBox="1"/>
          <p:nvPr/>
        </p:nvSpPr>
        <p:spPr>
          <a:xfrm>
            <a:off x="1694576" y="1676438"/>
            <a:ext cx="8565160" cy="3052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AutoNum type="arabicPeriod"/>
            </a:pPr>
            <a:r>
              <a:rPr lang="en-US" sz="32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Acute Stress: short term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stress </a:t>
            </a:r>
            <a:endParaRPr lang="th-TH" sz="3200" b="1" i="0" u="none" strike="noStrike" dirty="0">
              <a:solidFill>
                <a:srgbClr val="01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342900" indent="-342900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AutoNum type="arabicPeriod"/>
            </a:pPr>
            <a:r>
              <a:rPr lang="en-US" sz="3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Episodic Acute Stress: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on going stress</a:t>
            </a:r>
            <a:endParaRPr lang="th-TH" sz="3200" b="1" i="0" u="none" strike="noStrike" dirty="0">
              <a:solidFill>
                <a:srgbClr val="01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342900" indent="-342900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AutoNum type="arabicPeriod"/>
            </a:pPr>
            <a:r>
              <a:rPr lang="en-US" sz="3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Chronic Stress: never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ending stress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A0D482-9067-4955-A584-7169708AB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60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BACBFE-07C2-408A-BEBA-BE732515FB29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 Types of Stress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F79A10-C77D-4112-BF5F-668131FC40AB}"/>
              </a:ext>
            </a:extLst>
          </p:cNvPr>
          <p:cNvSpPr txBox="1"/>
          <p:nvPr/>
        </p:nvSpPr>
        <p:spPr>
          <a:xfrm>
            <a:off x="1627464" y="1421323"/>
            <a:ext cx="9430624" cy="4867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1. Environmental Stress: </a:t>
            </a:r>
            <a:r>
              <a:rPr lang="en-US" sz="2800" b="1" i="0" u="none" strike="noStrike" dirty="0" err="1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eg.</a:t>
            </a: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chemical in foods,</a:t>
            </a:r>
            <a:r>
              <a:rPr lang="th-TH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electromagnetic radiation </a:t>
            </a:r>
            <a:r>
              <a:rPr lang="en-US" sz="2800" b="1" i="0" u="none" strike="noStrik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 WHO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2. Postural Stress: frequently moving </a:t>
            </a:r>
            <a:endParaRPr lang="th-TH" sz="2800" b="1" i="0" u="none" strike="noStrike" dirty="0">
              <a:solidFill>
                <a:srgbClr val="01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3. Emotional Stress: immune system &amp;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damage </a:t>
            </a:r>
            <a:endParaRPr lang="th-TH" sz="2800" b="1" i="0" u="none" strike="noStrike" dirty="0">
              <a:solidFill>
                <a:srgbClr val="01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4. Dental Stress: tooth decay and gum disease </a:t>
            </a:r>
            <a:endParaRPr lang="th-TH" sz="2800" b="1" i="0" u="none" strike="noStrike" dirty="0">
              <a:solidFill>
                <a:srgbClr val="01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5. Nutritional Stress: preservatives,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0" u="none" strike="noStrike" dirty="0">
                <a:solidFill>
                  <a:srgbClr val="020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pesticides and </a:t>
            </a:r>
            <a:endParaRPr lang="th-TH" sz="2800" b="1" i="0" u="none" strike="noStrike" dirty="0">
              <a:solidFill>
                <a:srgbClr val="020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>
                <a:solidFill>
                  <a:srgbClr val="020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over-eating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6BA138-14BC-44AA-BE8A-649B4D49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04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8490DC-EB2A-4EA1-BD4A-E27CB9B03BDB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Causes of Stress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18AF8-E666-4744-8EE8-AAE63F8E37B8}"/>
              </a:ext>
            </a:extLst>
          </p:cNvPr>
          <p:cNvSpPr txBox="1"/>
          <p:nvPr/>
        </p:nvSpPr>
        <p:spPr>
          <a:xfrm>
            <a:off x="1115735" y="1446879"/>
            <a:ext cx="10091956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courses: 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Person's Physical Response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eg.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Environment, Position so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Person's Mental or Emotional Response e.g.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 19 Pandemic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E25778-FD73-42F9-8802-0AF0EBE3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8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D36487-9BE9-4751-A2B0-C311007DCE7B}"/>
              </a:ext>
            </a:extLst>
          </p:cNvPr>
          <p:cNvSpPr txBox="1"/>
          <p:nvPr/>
        </p:nvSpPr>
        <p:spPr>
          <a:xfrm>
            <a:off x="0" y="41083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44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Contents: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44AFF2-F0B8-4C22-88BF-47AD46BDA645}"/>
              </a:ext>
            </a:extLst>
          </p:cNvPr>
          <p:cNvSpPr txBox="1"/>
          <p:nvPr/>
        </p:nvSpPr>
        <p:spPr>
          <a:xfrm>
            <a:off x="2365695" y="1313705"/>
            <a:ext cx="8089783" cy="513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1. What is Covid-19? </a:t>
            </a:r>
            <a:endParaRPr lang="th-TH" sz="2200" b="1" i="0" u="none" strike="noStrike" dirty="0">
              <a:solidFill>
                <a:srgbClr val="01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2. Pandemic vs Epidemic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3. Definition of Stress </a:t>
            </a:r>
            <a:endParaRPr lang="th-TH" sz="2200" b="1" i="0" u="none" strike="noStrike" dirty="0">
              <a:solidFill>
                <a:srgbClr val="01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4. Good Stress and Bad stress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5. Types of Stress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6. Causes of Stress </a:t>
            </a:r>
            <a:endParaRPr lang="th-TH" sz="2200" b="1" i="0" u="none" strike="noStrike" dirty="0">
              <a:solidFill>
                <a:srgbClr val="01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7. Stress Management Techniques </a:t>
            </a:r>
            <a:endParaRPr lang="th-TH" sz="2200" b="1" i="0" u="none" strike="noStrike" dirty="0">
              <a:solidFill>
                <a:srgbClr val="01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457200" indent="-457200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AutoNum type="alphaLcParenBoth"/>
            </a:pPr>
            <a:r>
              <a:rPr lang="en-US" sz="2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Aromatherapy </a:t>
            </a:r>
            <a:r>
              <a:rPr lang="th-TH" sz="2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en-US" sz="2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(b) Hydrotherapy </a:t>
            </a:r>
            <a:r>
              <a:rPr lang="th-TH" sz="2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en-US" sz="2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(c) </a:t>
            </a:r>
            <a:r>
              <a:rPr lang="en-US" sz="2200" b="1" i="0" u="none" strike="noStrike" dirty="0" err="1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Oxytherapy</a:t>
            </a:r>
            <a:r>
              <a:rPr lang="en-US" sz="2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endParaRPr lang="th-TH" sz="2200" b="1" dirty="0">
              <a:solidFill>
                <a:srgbClr val="01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(d) </a:t>
            </a:r>
            <a:r>
              <a:rPr lang="en-US" sz="2200" b="1" i="0" u="none" strike="noStrike" dirty="0" err="1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Visiotherapy</a:t>
            </a:r>
            <a:r>
              <a:rPr lang="en-US" sz="2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th-TH" sz="2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en-US" sz="2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(e)</a:t>
            </a:r>
            <a:r>
              <a:rPr lang="th-TH" sz="2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200" b="1" i="0" u="none" strike="noStrike" dirty="0" err="1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Soundtherapy</a:t>
            </a:r>
            <a:endParaRPr lang="en-US" sz="2200" b="1" i="0" u="none" strike="noStrike" dirty="0">
              <a:solidFill>
                <a:srgbClr val="01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A93562-9BAE-4C42-AA1D-16937397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51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E44B5A-B101-4895-AED8-19551B21B83D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Stress Management Techniques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39E01-069C-42AB-8BC2-74A0288FC350}"/>
              </a:ext>
            </a:extLst>
          </p:cNvPr>
          <p:cNvSpPr txBox="1"/>
          <p:nvPr/>
        </p:nvSpPr>
        <p:spPr>
          <a:xfrm>
            <a:off x="906011" y="1555856"/>
            <a:ext cx="10922466" cy="3382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AutoNum type="arabicPeriod"/>
            </a:pPr>
            <a:r>
              <a:rPr lang="en-US" sz="2800" b="1" i="0" u="none" strike="noStrik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Short Term</a:t>
            </a:r>
            <a:endParaRPr lang="th-TH" sz="2800" b="1" i="0" u="none" strike="noStrik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(a) Physical: e.g. Walking, Jumping, Sports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(swimming), Cycling, so 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(b) Therapy: </a:t>
            </a:r>
            <a:r>
              <a:rPr lang="en-US" sz="2800" b="1" i="0" u="none" strike="noStrike" dirty="0" err="1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Oxytherapy</a:t>
            </a: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Hydrotherapy, Aromatherapy related to 5 different Senses e.g. Nose, Ear, Eye, tongue, touch or skin.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FB668-E20D-434F-9D4D-92ACB48E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88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E44B5A-B101-4895-AED8-19551B21B83D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Stress Management Techniques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39E01-069C-42AB-8BC2-74A0288FC350}"/>
              </a:ext>
            </a:extLst>
          </p:cNvPr>
          <p:cNvSpPr txBox="1"/>
          <p:nvPr/>
        </p:nvSpPr>
        <p:spPr>
          <a:xfrm>
            <a:off x="926984" y="1270631"/>
            <a:ext cx="10922466" cy="4303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3200" b="1" i="0" u="none" strike="noStrik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2. Long Term </a:t>
            </a:r>
            <a:endParaRPr lang="th-TH" sz="3200" b="1" i="0" u="none" strike="noStrik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514350" indent="-514350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AutoNum type="arabicParenBoth"/>
            </a:pP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Vitamin D3 (Sunbathe) </a:t>
            </a:r>
            <a:endParaRPr lang="th-TH" sz="2800" b="1" i="0" u="none" strike="noStrike" dirty="0">
              <a:solidFill>
                <a:srgbClr val="01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514350" indent="-514350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AutoNum type="arabicParenBoth"/>
            </a:pP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Meditations &amp; Physical Exercise or Yoga </a:t>
            </a:r>
          </a:p>
          <a:p>
            <a:pPr marL="514350" indent="-514350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AutoNum type="arabicParenBoth"/>
            </a:pP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Bond with pets e.g. Dog </a:t>
            </a:r>
            <a:endParaRPr lang="en-US" sz="2800" b="1" dirty="0">
              <a:solidFill>
                <a:srgbClr val="01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514350" indent="-514350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AutoNum type="arabicParenBoth"/>
            </a:pP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Eating habit e.g. Vegetable</a:t>
            </a:r>
          </a:p>
          <a:p>
            <a:pPr marL="514350" indent="-514350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AutoNum type="arabicParenBoth"/>
            </a:pP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Naturopathy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6EBE81-AD87-4DF8-B3B3-5F4B50B2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72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63D569-9ED7-4F24-9B0F-DD9FB0041A4C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Stress 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566F9-B1A8-4036-9806-155864F91951}"/>
              </a:ext>
            </a:extLst>
          </p:cNvPr>
          <p:cNvSpPr txBox="1"/>
          <p:nvPr/>
        </p:nvSpPr>
        <p:spPr>
          <a:xfrm>
            <a:off x="1434517" y="1172988"/>
            <a:ext cx="10530978" cy="4913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Techniques: </a:t>
            </a:r>
          </a:p>
          <a:p>
            <a:pPr marL="457200" indent="-457200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AutoNum type="arabicPeriod"/>
            </a:pP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Start from Kitchen: (a) microwave (b) can foot (c) plastic containers </a:t>
            </a:r>
          </a:p>
          <a:p>
            <a:pPr marL="457200" indent="-457200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AutoNum type="arabicPeriod"/>
            </a:pP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Sunbathing ( Vitamins D3)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AutoNum type="arabicPeriod"/>
            </a:pP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Hydrotherapy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AutoNum type="arabicPeriod"/>
            </a:pPr>
            <a:r>
              <a:rPr lang="en-US" sz="2400" b="1" i="0" u="none" strike="noStrike" dirty="0" err="1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Oxytherapy</a:t>
            </a: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endParaRPr lang="en-US" sz="2400" b="1" dirty="0">
              <a:solidFill>
                <a:srgbClr val="01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457200" indent="-457200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AutoNum type="arabicPeriod"/>
            </a:pP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Aromatherapy </a:t>
            </a:r>
          </a:p>
          <a:p>
            <a:pPr marL="457200" indent="-457200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AutoNum type="arabicPeriod"/>
            </a:pP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Sound therapy </a:t>
            </a:r>
            <a:endParaRPr lang="en-US" sz="2400" b="1" dirty="0">
              <a:solidFill>
                <a:srgbClr val="01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457200" indent="-457200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AutoNum type="arabicPeriod"/>
            </a:pP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Visual therapy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9C00F3-94A4-4F03-9D9E-85CF3EF6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94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C82461-6C86-4ABE-AF7A-46B5074211B3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Aromatherapy (Smell Sense)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2BDA7-47D8-431D-9464-658D83E1A29F}"/>
              </a:ext>
            </a:extLst>
          </p:cNvPr>
          <p:cNvSpPr txBox="1"/>
          <p:nvPr/>
        </p:nvSpPr>
        <p:spPr>
          <a:xfrm>
            <a:off x="1241571" y="1534082"/>
            <a:ext cx="10142290" cy="4536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 olfactory system (sense of smell) and the limbic system ( the brain net work associated with emotions and memories)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are closely interact simultaneously in Aromatherapy. Lavender is commonly use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but it depends upon individual to individual, one should use the aroma which he/she like most, e.g. some like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Jasmine rather than lavender.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A91256-077F-48A1-8D8D-B9042C47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671A86-A24F-4CBD-9C12-C5FFDD02CAE5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Hydrotherapy: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DBB5CD-CB2E-4300-ADB7-467150758698}"/>
              </a:ext>
            </a:extLst>
          </p:cNvPr>
          <p:cNvSpPr txBox="1"/>
          <p:nvPr/>
        </p:nvSpPr>
        <p:spPr>
          <a:xfrm>
            <a:off x="1979801" y="1768974"/>
            <a:ext cx="8640661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Use of water in the treatment of different conditions e.g. Arthritis, rheumatic</a:t>
            </a:r>
            <a:r>
              <a:rPr lang="th-TH" sz="40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including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STRESS.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C45520-28C6-40B0-B384-8AA7F274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07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523F98-DF75-48B7-B37D-132F6575359C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Oxytherapy</a:t>
            </a:r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096FD-7286-41DF-A513-40AB2FC148E8}"/>
              </a:ext>
            </a:extLst>
          </p:cNvPr>
          <p:cNvSpPr txBox="1"/>
          <p:nvPr/>
        </p:nvSpPr>
        <p:spPr>
          <a:xfrm>
            <a:off x="1535184" y="1689918"/>
            <a:ext cx="9949343" cy="335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400" b="1" i="0" u="none" strike="noStrike" dirty="0">
                <a:solidFill>
                  <a:srgbClr val="020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94 - 96% of oxygen is recommended in most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conditions. Air is normally 21% oxygen by volume while </a:t>
            </a:r>
            <a:r>
              <a:rPr lang="en-US" sz="2400" b="1" i="0" u="none" strike="noStrike" dirty="0" err="1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Oxytherapy</a:t>
            </a: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increases this by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some amount up to 100%. Oxygen is essential for normal CELL METABOLISM but excessive high concentrations can cause OXYGEN TOXICITY such as lung co damage, resulting RESPIRATORY FAILURE.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C1F393-6879-4CD1-972D-0DBFFE3B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85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3D2AB8-5944-4FFE-A8C9-5CFC3E9828AD}"/>
              </a:ext>
            </a:extLst>
          </p:cNvPr>
          <p:cNvSpPr txBox="1"/>
          <p:nvPr/>
        </p:nvSpPr>
        <p:spPr>
          <a:xfrm>
            <a:off x="0" y="49484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Visiotherapy</a:t>
            </a:r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492104-0269-4901-AFEA-F84CD780A21C}"/>
              </a:ext>
            </a:extLst>
          </p:cNvPr>
          <p:cNvSpPr txBox="1"/>
          <p:nvPr/>
        </p:nvSpPr>
        <p:spPr>
          <a:xfrm>
            <a:off x="1803632" y="2042256"/>
            <a:ext cx="9219501" cy="3900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 err="1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Visiotherapy</a:t>
            </a: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or Vision therapy work when the eyes and brain learn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to work together as a team &amp; improves the immune system to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0" u="none" strike="noStrike" dirty="0">
                <a:solidFill>
                  <a:srgbClr val="020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fight against the BAD STRESS. CHLOROPHYLL: Observing natural greenery in open environment is one of the best natural vision therapy.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8C333-2000-456D-ABDB-18F18079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9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687D7C-C923-48B4-AAA2-ED20D909B5CA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Metabolism: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D5964-8166-44CC-8A7D-3135B8EB021C}"/>
              </a:ext>
            </a:extLst>
          </p:cNvPr>
          <p:cNvSpPr txBox="1"/>
          <p:nvPr/>
        </p:nvSpPr>
        <p:spPr>
          <a:xfrm>
            <a:off x="2684477" y="1712577"/>
            <a:ext cx="6887362" cy="4225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36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 chemical processes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36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that occur within a LIVING ORGANISM in order to maintain life.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57BE0A-AA04-4569-B7AA-EDC9E4D4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0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51B90A-CFFF-4E7D-94B2-A22EF202AA8E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Chemical reaction: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A6E529-BAB8-45D3-B6FE-AE6CC5E77F7F}"/>
              </a:ext>
            </a:extLst>
          </p:cNvPr>
          <p:cNvSpPr txBox="1"/>
          <p:nvPr/>
        </p:nvSpPr>
        <p:spPr>
          <a:xfrm>
            <a:off x="2189527" y="1785752"/>
            <a:ext cx="8397380" cy="370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32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 process that involves RERRANGEMENT of the MOLECULAR or IONIC structure of a substance (living or non living), as opposed to a change in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physical form.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A01E67-FB65-460E-8FF0-12CABE04E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82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039C50-9725-4A9D-92CC-377FC427A30B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CBT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EA7AD-A1D4-4E32-8CC8-F9C3AD71049C}"/>
              </a:ext>
            </a:extLst>
          </p:cNvPr>
          <p:cNvSpPr txBox="1"/>
          <p:nvPr/>
        </p:nvSpPr>
        <p:spPr>
          <a:xfrm>
            <a:off x="1694575" y="1329045"/>
            <a:ext cx="9638951" cy="4167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Cognitive-</a:t>
            </a:r>
            <a:r>
              <a:rPr lang="en-US" sz="2400" b="1" i="0" u="none" strike="noStrike" dirty="0" err="1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behavioural</a:t>
            </a: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therapy (CBT): The treatment guidelines of 4 different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Cognitive Behavioral Treatment for PTSD ( Post-</a:t>
            </a:r>
            <a:r>
              <a:rPr lang="en-US" sz="2400" b="1" i="0" u="none" strike="noStrike" dirty="0" err="1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Trumatic</a:t>
            </a: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Stress Disorder):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thaiDist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AutoNum type="arabicParenR"/>
            </a:pP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 (Exposure Therapy) </a:t>
            </a:r>
            <a:endParaRPr lang="th-TH" sz="2400" b="1" i="0" u="none" strike="noStrike" dirty="0">
              <a:solidFill>
                <a:srgbClr val="01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514350" indent="-514350" algn="thaiDist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AutoNum type="arabicParenR"/>
            </a:pP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SD (Systematic Desensitization) </a:t>
            </a:r>
            <a:endParaRPr lang="th-TH" sz="2400" b="1" dirty="0">
              <a:solidFill>
                <a:srgbClr val="01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514350" indent="-514350" algn="thaiDist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AutoNum type="arabicParenR"/>
            </a:pP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SIT ( Stress Inoculation Training)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thaiDist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AutoNum type="arabicParenR"/>
            </a:pPr>
            <a:r>
              <a:rPr lang="en-US" sz="2400" b="1" i="0" u="none" strike="noStrike" dirty="0">
                <a:solidFill>
                  <a:srgbClr val="020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CA (Combination Approach)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0F9B68-D73D-488F-824C-6AC392F68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4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3AECC6-43E7-4F69-91FA-DD13778A0606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What is COVID-19 ?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88680-8620-429A-9B72-3E8F4C6E814F}"/>
              </a:ext>
            </a:extLst>
          </p:cNvPr>
          <p:cNvSpPr txBox="1"/>
          <p:nvPr/>
        </p:nvSpPr>
        <p:spPr>
          <a:xfrm>
            <a:off x="576043" y="1579327"/>
            <a:ext cx="111517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Covid-19 is caused by infection with the severe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acute respiratory syndrome coronavirus 2 (SARS-CoV-2)</a:t>
            </a:r>
            <a:r>
              <a:rPr lang="th-TH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virus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strain.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C370F-07EF-417D-81CC-AC319C1A9172}"/>
              </a:ext>
            </a:extLst>
          </p:cNvPr>
          <p:cNvSpPr txBox="1"/>
          <p:nvPr/>
        </p:nvSpPr>
        <p:spPr>
          <a:xfrm>
            <a:off x="0" y="260605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Virus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60D54C-B130-48E8-BE62-148DEDA5DAA9}"/>
              </a:ext>
            </a:extLst>
          </p:cNvPr>
          <p:cNvSpPr txBox="1"/>
          <p:nvPr/>
        </p:nvSpPr>
        <p:spPr>
          <a:xfrm>
            <a:off x="485164" y="3454636"/>
            <a:ext cx="112426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Virus infect all LIFE FORMS,</a:t>
            </a:r>
            <a:r>
              <a:rPr lang="th-TH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animals, plants, including</a:t>
            </a:r>
            <a:r>
              <a:rPr lang="th-TH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microorganisms</a:t>
            </a:r>
            <a:r>
              <a:rPr lang="th-TH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including bacteria and archaea (organisms</a:t>
            </a:r>
            <a:r>
              <a:rPr lang="th-TH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lack of defined nucleus).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37A19-2BEC-4068-AF67-69E6A5067A59}"/>
              </a:ext>
            </a:extLst>
          </p:cNvPr>
          <p:cNvSpPr txBox="1"/>
          <p:nvPr/>
        </p:nvSpPr>
        <p:spPr>
          <a:xfrm>
            <a:off x="0" y="441422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Virus definition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88AE8B-178B-4777-B152-6B350B2AC9D4}"/>
              </a:ext>
            </a:extLst>
          </p:cNvPr>
          <p:cNvSpPr txBox="1"/>
          <p:nvPr/>
        </p:nvSpPr>
        <p:spPr>
          <a:xfrm>
            <a:off x="485164" y="5247008"/>
            <a:ext cx="112426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It is a nuclei acid molecule in a protein coat, able to multiply ONLY WITHIN THE LIVING CELLS OF A</a:t>
            </a:r>
            <a:r>
              <a:rPr lang="th-TH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4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HOST.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12814C-7764-43CC-9D78-9FC0F3BE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24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0BADB7-DF4D-452B-A0D8-B8FDAB54A1E8}"/>
              </a:ext>
            </a:extLst>
          </p:cNvPr>
          <p:cNvSpPr txBox="1"/>
          <p:nvPr/>
        </p:nvSpPr>
        <p:spPr>
          <a:xfrm>
            <a:off x="889232" y="452897"/>
            <a:ext cx="11302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OCD (Obsessive - compulsive disorder):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9DC13E-5E73-45F5-90C9-1BC461E7A8F9}"/>
              </a:ext>
            </a:extLst>
          </p:cNvPr>
          <p:cNvSpPr txBox="1"/>
          <p:nvPr/>
        </p:nvSpPr>
        <p:spPr>
          <a:xfrm>
            <a:off x="1627464" y="1301082"/>
            <a:ext cx="9605395" cy="459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th-TH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OCD is a disorder in which people have unwanted thoughts, idea or sensation (obsessions) that make them feel driven to do something repetitively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(compulsions). </a:t>
            </a:r>
            <a:endParaRPr lang="th-TH" sz="2400" b="1" i="0" u="none" strike="noStrike" dirty="0">
              <a:solidFill>
                <a:srgbClr val="01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thaiDist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th-TH" sz="2400" b="1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OCD is a kind of “Anxiety Disorder”. </a:t>
            </a:r>
            <a:endParaRPr lang="th-TH" sz="2400" b="1" i="0" u="none" strike="noStrike" dirty="0">
              <a:solidFill>
                <a:srgbClr val="01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thaiDist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th-TH" sz="2400" b="1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OCD: Example Repeatedly washing or cleaning hands. Repeatedly checking in on loved ones to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make sure they're safe. Chemical and functional abnormalities in the brain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are the cause. OCD is also due to hereditary and genetic factors.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E9AFAE-DE05-44E2-B734-37C1BF8F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66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D7DB60-3ECD-414A-B1B9-BF5689290DED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Chlorophyll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F9B6EF-1FCA-4A8F-B5EB-7C9532D29953}"/>
              </a:ext>
            </a:extLst>
          </p:cNvPr>
          <p:cNvSpPr txBox="1"/>
          <p:nvPr/>
        </p:nvSpPr>
        <p:spPr>
          <a:xfrm>
            <a:off x="1686187" y="1734786"/>
            <a:ext cx="960539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en-US" sz="32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Chlorophyll absorbs toxins in intestines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&amp; the body, and acts as an internal deodorant: menstrual doors, bad breath,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sweat, urine, stools, food doors (e.g. Garlic). 300 mg of </a:t>
            </a:r>
            <a:r>
              <a:rPr lang="en-US" sz="3200" b="1" i="0" u="none" strike="noStrike" dirty="0" err="1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chlophyllin</a:t>
            </a:r>
            <a:r>
              <a:rPr lang="en-US" sz="3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(semi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synthetic porphyrins derived from chlorophyll) per day, normal adult can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consume.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EA8892-E834-4466-8E89-829CC53CC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5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FCC9FE-81D5-4816-A066-C889FF655D23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Parasympathetic 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FDB17C-2EF9-4FCE-AD2F-E884D0B2D5BA}"/>
              </a:ext>
            </a:extLst>
          </p:cNvPr>
          <p:cNvSpPr txBox="1"/>
          <p:nvPr/>
        </p:nvSpPr>
        <p:spPr>
          <a:xfrm>
            <a:off x="2027340" y="1778246"/>
            <a:ext cx="8137320" cy="2690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 combination or balance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of O2 &amp; CO2 in blood specially in brain ( Pituitary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gland) is responsible for RELAXATION which is called </a:t>
            </a:r>
            <a:r>
              <a:rPr lang="en-US" sz="32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“Parasympathetic”.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1BEF2-FF4E-4269-AFD1-84B2AA6F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21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82F04C-7EF3-4448-AD6D-9193E17F72F9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Oxidative Stress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A5A505-B004-40D0-A7FD-74933863A5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9" r="5578"/>
          <a:stretch/>
        </p:blipFill>
        <p:spPr>
          <a:xfrm>
            <a:off x="1627464" y="1166071"/>
            <a:ext cx="8707773" cy="5586684"/>
          </a:xfrm>
          <a:prstGeom prst="foldedCorner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3B5CA7-7E92-4EE7-AA9C-0CAE6316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72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791B0E-169F-467D-95C1-53AF64EA294F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Chlorophyll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BCC8D-D00A-4765-8DCE-706CFDF94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18" y="0"/>
            <a:ext cx="8696164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354E5B-703E-43E9-9B1F-0240E96EE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68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CD4C06-5A14-462A-BD57-F28448A9CDFB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Oxidative Stress: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6B0C8-42EC-44D5-90F4-55E16BBD9437}"/>
              </a:ext>
            </a:extLst>
          </p:cNvPr>
          <p:cNvSpPr txBox="1"/>
          <p:nvPr/>
        </p:nvSpPr>
        <p:spPr>
          <a:xfrm>
            <a:off x="1442906" y="1446879"/>
            <a:ext cx="9798341" cy="4157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36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Oxidative Stress is a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phenomenon caused by imbalance between production and the accumulation of oxygen reactive species (ROS) in cells and tissues and the ability of a biological system of detoxify.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D76CD8-464D-4C34-A3AB-4E6C72EF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16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495AC2-DC86-4DCC-A745-5112ACD04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6" b="6808"/>
          <a:stretch/>
        </p:blipFill>
        <p:spPr>
          <a:xfrm>
            <a:off x="1040235" y="973123"/>
            <a:ext cx="10597280" cy="56000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E36CDB-0360-49DC-A1ED-D6892D7360F4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Oxidative Stress: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56928-A505-48CC-9756-E65F47AC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72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B6595C-8F1B-480A-A32B-CC8BDD0337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" t="22293" r="5883"/>
          <a:stretch/>
        </p:blipFill>
        <p:spPr>
          <a:xfrm>
            <a:off x="1375794" y="484230"/>
            <a:ext cx="9345336" cy="59339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ADF906-1ED2-4F11-8AE7-E907B0DD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84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990D64-E469-4E1C-B7AA-63B91B1151D2}"/>
              </a:ext>
            </a:extLst>
          </p:cNvPr>
          <p:cNvSpPr txBox="1"/>
          <p:nvPr/>
        </p:nvSpPr>
        <p:spPr>
          <a:xfrm>
            <a:off x="553672" y="452897"/>
            <a:ext cx="11638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Endoplasmic Reticulum (ER) Stress: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2322D-3052-47E3-B717-F415AA5F1F7B}"/>
              </a:ext>
            </a:extLst>
          </p:cNvPr>
          <p:cNvSpPr txBox="1"/>
          <p:nvPr/>
        </p:nvSpPr>
        <p:spPr>
          <a:xfrm>
            <a:off x="1628860" y="2038305"/>
            <a:ext cx="948794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32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ER Stress occurs when the capacity of the ER to fold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proteins becomes saturated. ER stress also cause by mutations in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protein.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7C0B53-12F8-4F48-B37F-E679E6152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952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A0F059-22F5-49D8-ACE5-E5E57B00F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t="12741" r="1553" b="5804"/>
          <a:stretch/>
        </p:blipFill>
        <p:spPr>
          <a:xfrm>
            <a:off x="2759977" y="1099228"/>
            <a:ext cx="7233493" cy="55646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E7D7AD-CD9F-46E8-9C17-EE1BCEB28BFD}"/>
              </a:ext>
            </a:extLst>
          </p:cNvPr>
          <p:cNvSpPr txBox="1"/>
          <p:nvPr/>
        </p:nvSpPr>
        <p:spPr>
          <a:xfrm>
            <a:off x="0" y="45289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Endoplasmic reticulum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0CB054-B6B7-417B-8156-D96FCA58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1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744458-0D6F-4FB7-88AD-67F44501DE32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Pandemic vs Epidemic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863061-1C69-460B-99EF-8D41992F59BB}"/>
              </a:ext>
            </a:extLst>
          </p:cNvPr>
          <p:cNvSpPr txBox="1"/>
          <p:nvPr/>
        </p:nvSpPr>
        <p:spPr>
          <a:xfrm>
            <a:off x="1266737" y="1872722"/>
            <a:ext cx="10150679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 infectious disease spread</a:t>
            </a:r>
            <a:r>
              <a:rPr lang="th-TH" sz="4000" b="1" dirty="0"/>
              <a:t> 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around the globe is</a:t>
            </a:r>
            <a:r>
              <a:rPr lang="th-TH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Arial" panose="020B0604020202020204" pitchFamily="34" charset="0"/>
              </a:rPr>
              <a:t>Pandemic whereas Epidemic is spread around a large population in certain</a:t>
            </a:r>
            <a:r>
              <a:rPr lang="th-TH" sz="4000" b="1" dirty="0"/>
              <a:t> </a:t>
            </a: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Arial" panose="020B0604020202020204" pitchFamily="34" charset="0"/>
              </a:rPr>
              <a:t>cities.</a:t>
            </a:r>
            <a:endParaRPr lang="en-US" sz="4000" b="1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4C11B4-32AA-4837-8F3E-D4529CF4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39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76CE9-AE4F-4F41-9A1B-60CCD01D4577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Protein: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2E1E1-77D9-4FC0-9D3E-93D84BFB79DD}"/>
              </a:ext>
            </a:extLst>
          </p:cNvPr>
          <p:cNvSpPr txBox="1"/>
          <p:nvPr/>
        </p:nvSpPr>
        <p:spPr>
          <a:xfrm>
            <a:off x="2290195" y="1459379"/>
            <a:ext cx="8036653" cy="4536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Any of a class of nitrogenous organic compounds that consist of large molecules of one or more long chains of amino acid. Nitrogenous organic compounds that contain a Nitrogen atom. Amino acid is a simple organic compounds containing both a carbonyl (-COOH) and an amino (-NH2) group.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DB44F5-55C6-4D4C-8CAC-1D649BB7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46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76CE9-AE4F-4F41-9A1B-60CCD01D4577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Venoms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2E1E1-77D9-4FC0-9D3E-93D84BFB79DD}"/>
              </a:ext>
            </a:extLst>
          </p:cNvPr>
          <p:cNvSpPr txBox="1"/>
          <p:nvPr/>
        </p:nvSpPr>
        <p:spPr>
          <a:xfrm>
            <a:off x="2013358" y="1446879"/>
            <a:ext cx="8640660" cy="4600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Venoms are complex compounds of PROTEINS &amp; PEPTIDES that evolves from the glands (e.g. salivary) of living organisms. Peptides is a compound of two or more amino acids linked in a chain, the carbonyl group of each acid being joined to the amino group of the next by a bond</a:t>
            </a:r>
          </a:p>
          <a:p>
            <a:pPr algn="thaiDist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of the type -OC-NH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DB44F5-55C6-4D4C-8CAC-1D649BB7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90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76CE9-AE4F-4F41-9A1B-60CCD01D4577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Summary: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2E1E1-77D9-4FC0-9D3E-93D84BFB79DD}"/>
              </a:ext>
            </a:extLst>
          </p:cNvPr>
          <p:cNvSpPr txBox="1"/>
          <p:nvPr/>
        </p:nvSpPr>
        <p:spPr>
          <a:xfrm>
            <a:off x="2013358" y="1636966"/>
            <a:ext cx="8640660" cy="3900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8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COVID-19 and Stress are running parallel at present environment all over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 world , needs to use our self management with our immune systems making strongly using our 5 different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senses. Self awareness is one of the best tool to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make strong our immune system.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DB44F5-55C6-4D4C-8CAC-1D649BB7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963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DEDC71-1571-4833-B927-FAF8DE221969}"/>
              </a:ext>
            </a:extLst>
          </p:cNvPr>
          <p:cNvSpPr txBox="1"/>
          <p:nvPr/>
        </p:nvSpPr>
        <p:spPr>
          <a:xfrm>
            <a:off x="0" y="1694467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Stress is part of </a:t>
            </a:r>
            <a:endParaRPr lang="th-TH" sz="7200" b="1" i="0" u="none" strike="noStrik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en-US" sz="72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our LIFE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182929-246E-4798-B97B-0DEB30F0C5A6}"/>
              </a:ext>
            </a:extLst>
          </p:cNvPr>
          <p:cNvSpPr txBox="1"/>
          <p:nvPr/>
        </p:nvSpPr>
        <p:spPr>
          <a:xfrm>
            <a:off x="0" y="535206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u="none" strike="noStrik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SEE YOU AGAIN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887E99-ECDF-4A7E-B8A2-501A0292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5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8570DF-B0AA-4F76-B3D4-51F26BBE1E0C}"/>
              </a:ext>
            </a:extLst>
          </p:cNvPr>
          <p:cNvSpPr txBox="1"/>
          <p:nvPr/>
        </p:nvSpPr>
        <p:spPr>
          <a:xfrm>
            <a:off x="0" y="45289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Stress: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13B5F8-D3D0-4E79-B4B5-A1E1D90BD2D6}"/>
              </a:ext>
            </a:extLst>
          </p:cNvPr>
          <p:cNvSpPr txBox="1"/>
          <p:nvPr/>
        </p:nvSpPr>
        <p:spPr>
          <a:xfrm>
            <a:off x="1300294" y="1694847"/>
            <a:ext cx="9697673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3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Definition: The body's response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to physical and</a:t>
            </a:r>
            <a:r>
              <a:rPr lang="th-TH" sz="3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i="0" u="none" strike="noStrike" dirty="0">
                <a:solidFill>
                  <a:srgbClr val="01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mental pressure, due to the chemical changes in our body (Pituitary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&amp; Adrenal glands). </a:t>
            </a:r>
            <a:endParaRPr lang="th-TH" sz="3200" b="1" i="0" u="none" strike="noStrik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thaiDist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32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 Behavioral Science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0F19B2-4791-43B6-B39C-55D115CF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7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FE3568-DE5F-4323-963A-58988C9E4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09" y="142772"/>
            <a:ext cx="10336083" cy="6572455"/>
          </a:xfrm>
          <a:prstGeom prst="foldedCorner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56453-9459-4705-89D0-AB91217E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ABFF78-FC4C-4611-BEED-AC20F0F23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35" y="0"/>
            <a:ext cx="7844730" cy="6858000"/>
          </a:xfrm>
          <a:prstGeom prst="foldedCorner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D84700-F3B2-4248-B744-5EB0E795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1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6D15F2-3D64-4502-88E3-697808730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foldedCorner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99679D-B4F1-428D-B336-9A2BB2D3F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1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BED13E-D9F4-4576-8AEB-74DB93DE3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74" t="13326" r="40809" b="6575"/>
          <a:stretch/>
        </p:blipFill>
        <p:spPr>
          <a:xfrm>
            <a:off x="226505" y="105246"/>
            <a:ext cx="1400959" cy="1316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7CF37E-3A36-4908-A73C-F8FB714C6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14" y="0"/>
            <a:ext cx="5629971" cy="6858000"/>
          </a:xfrm>
          <a:prstGeom prst="foldedCorner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24D9A7-ECE4-48FD-8C76-5953CFC52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B0A7-4FFA-4AFA-9EDE-DCB5F051EC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8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1341</Words>
  <Application>Microsoft Office PowerPoint</Application>
  <PresentationFormat>Widescreen</PresentationFormat>
  <Paragraphs>161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Nuananong Yotsai</dc:creator>
  <cp:lastModifiedBy>Computer</cp:lastModifiedBy>
  <cp:revision>25</cp:revision>
  <dcterms:created xsi:type="dcterms:W3CDTF">2021-08-27T23:39:10Z</dcterms:created>
  <dcterms:modified xsi:type="dcterms:W3CDTF">2021-11-09T13:22:20Z</dcterms:modified>
</cp:coreProperties>
</file>